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9" r:id="rId3"/>
    <p:sldId id="314" r:id="rId4"/>
    <p:sldId id="310" r:id="rId5"/>
    <p:sldId id="299" r:id="rId6"/>
    <p:sldId id="300" r:id="rId7"/>
    <p:sldId id="301" r:id="rId8"/>
    <p:sldId id="302" r:id="rId9"/>
    <p:sldId id="303" r:id="rId10"/>
    <p:sldId id="316" r:id="rId11"/>
    <p:sldId id="293" r:id="rId12"/>
    <p:sldId id="315" r:id="rId13"/>
    <p:sldId id="311" r:id="rId14"/>
    <p:sldId id="295" r:id="rId15"/>
    <p:sldId id="307" r:id="rId16"/>
    <p:sldId id="308" r:id="rId17"/>
    <p:sldId id="297" r:id="rId18"/>
    <p:sldId id="312" r:id="rId19"/>
    <p:sldId id="313" r:id="rId20"/>
    <p:sldId id="268" r:id="rId21"/>
    <p:sldId id="265" r:id="rId22"/>
    <p:sldId id="317" r:id="rId23"/>
    <p:sldId id="267" r:id="rId24"/>
    <p:sldId id="273" r:id="rId25"/>
    <p:sldId id="318" r:id="rId26"/>
    <p:sldId id="319" r:id="rId27"/>
    <p:sldId id="326" r:id="rId28"/>
    <p:sldId id="272" r:id="rId29"/>
    <p:sldId id="320" r:id="rId30"/>
    <p:sldId id="321" r:id="rId31"/>
    <p:sldId id="287" r:id="rId32"/>
    <p:sldId id="322" r:id="rId33"/>
    <p:sldId id="324" r:id="rId34"/>
    <p:sldId id="325" r:id="rId35"/>
    <p:sldId id="323" r:id="rId36"/>
  </p:sldIdLst>
  <p:sldSz cx="12192000" cy="6858000"/>
  <p:notesSz cx="6858000" cy="9144000"/>
  <p:embeddedFontLst>
    <p:embeddedFont>
      <p:font typeface="a프로젝트" panose="02020600000000000000" pitchFamily="18" charset="-127"/>
      <p:regular r:id="rId39"/>
    </p:embeddedFont>
    <p:embeddedFont>
      <p:font typeface="a고딕11" panose="02020600000000000000" pitchFamily="18" charset="-127"/>
      <p:regular r:id="rId40"/>
    </p:embeddedFont>
    <p:embeddedFont>
      <p:font typeface="a타이틀고딕3" panose="02020600000000000000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83531" autoAdjust="0"/>
  </p:normalViewPr>
  <p:slideViewPr>
    <p:cSldViewPr snapToGrid="0">
      <p:cViewPr varScale="1">
        <p:scale>
          <a:sx n="112" d="100"/>
          <a:sy n="112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01609-0179-4BC1-A8A9-BC04EDA7BCD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9495E-A60B-4DB3-92E8-A26AD40C5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204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6FA08-C1E9-41C8-A65E-5B92D3C14A29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EC45A-7E6B-4BE8-A47B-0C8CC9177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472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62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83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1908D-F519-4178-B213-F0A9A159BE7B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15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D303-A414-4BA0-8E02-3DF6B2E2EB8D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61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EB7E2-083E-4AAE-96AD-479400B9FC8F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5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17B-751A-4F6C-BED3-C8F22EE9F3B7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31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25983-B481-48E9-804B-AB745EC28345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43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9FF5-46E1-441E-8553-DE3EC6A2F3EF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9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108-5ACB-4B78-B80B-AC8B4828BEC9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2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BB941-D3E0-4CD5-9753-E627B6457AFD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7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6804-C608-48FD-8277-55D0E36CF280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12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3C-A5AA-4F99-9F7E-65DA8D7472E5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48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E8882-BEF6-4FF6-8D7A-D2FB5C5A29D5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93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C66E-3B50-46EC-A795-8CD7B03FD2F5}" type="datetime1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0D025-DB74-465F-A217-79CBD9C5B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7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752599"/>
            <a:ext cx="9144000" cy="1625601"/>
          </a:xfr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4800" dirty="0" err="1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영상처리에</a:t>
            </a:r>
            <a:r>
              <a:rPr lang="ko-KR" altLang="en-US" sz="4800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기반한</a:t>
            </a:r>
            <a:r>
              <a:rPr lang="en-US" altLang="ko-KR" sz="4800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/>
            </a:r>
            <a:br>
              <a:rPr lang="en-US" altLang="ko-KR" sz="4800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</a:br>
            <a:r>
              <a:rPr lang="ko-KR" altLang="en-US" sz="4800" dirty="0" err="1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네임펜</a:t>
            </a:r>
            <a:r>
              <a:rPr lang="ko-KR" altLang="en-US" sz="4800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포장 불량 </a:t>
            </a:r>
            <a:r>
              <a:rPr lang="ko-KR" altLang="en-US" sz="4800" dirty="0" err="1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자동분석</a:t>
            </a:r>
            <a:r>
              <a:rPr lang="ko-KR" altLang="en-US" sz="4800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툴</a:t>
            </a:r>
            <a:endParaRPr lang="ko-KR" altLang="en-US" sz="48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4333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2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팀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김주섭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임하늘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김진수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6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34" y="1278059"/>
            <a:ext cx="5175169" cy="50782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803" y="1278059"/>
            <a:ext cx="4944821" cy="4370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878" y="2079534"/>
            <a:ext cx="2527130" cy="2523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38392" y="4628539"/>
            <a:ext cx="2415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1) </a:t>
            </a:r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시각화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17" y="2079535"/>
            <a:ext cx="2527143" cy="2523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42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/>
          <p:cNvSpPr/>
          <p:nvPr/>
        </p:nvSpPr>
        <p:spPr>
          <a:xfrm>
            <a:off x="335841" y="698501"/>
            <a:ext cx="1886659" cy="254000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5841" y="582941"/>
            <a:ext cx="2240251" cy="496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검출 결과 </a:t>
            </a:r>
            <a:r>
              <a:rPr lang="en-US" altLang="ko-KR" sz="2000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(R1</a:t>
            </a:r>
            <a:r>
              <a:rPr lang="en-US" altLang="ko-KR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)</a:t>
            </a:r>
            <a:endParaRPr lang="en-US" altLang="ko-KR" sz="2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827538" y="5243727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결과 이미지 </a:t>
            </a:r>
            <a:r>
              <a:rPr lang="en-US" altLang="ko-KR" sz="1600" dirty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</a:t>
            </a:r>
            <a:endParaRPr lang="ko-KR" altLang="en-US" sz="1600" dirty="0">
              <a:solidFill>
                <a:srgbClr val="0000FF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333907" y="5243727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결과 이미지 </a:t>
            </a:r>
            <a:r>
              <a:rPr lang="en-US" altLang="ko-KR" sz="1600" dirty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</a:t>
            </a:r>
            <a:endParaRPr lang="ko-KR" altLang="en-US" sz="1600" dirty="0">
              <a:solidFill>
                <a:srgbClr val="0000FF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562869" y="5243727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결과 </a:t>
            </a:r>
            <a:r>
              <a:rPr lang="ko-KR" altLang="en-US" sz="1600" dirty="0" smtClean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이미지 </a:t>
            </a:r>
            <a:r>
              <a:rPr lang="en-US" altLang="ko-KR" sz="1600" dirty="0" smtClean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3 (</a:t>
            </a:r>
            <a:r>
              <a:rPr lang="ko-KR" altLang="en-US" sz="1600" dirty="0" smtClean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최종</a:t>
            </a:r>
            <a:r>
              <a:rPr lang="en-US" altLang="ko-KR" sz="1600" dirty="0" smtClean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en-US" sz="1600" dirty="0">
              <a:solidFill>
                <a:srgbClr val="0000FF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83" name="슬라이드 번호 개체 틀 18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34" y="2431690"/>
            <a:ext cx="2779489" cy="2766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03" y="2431690"/>
            <a:ext cx="2779489" cy="2775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272" y="2229210"/>
            <a:ext cx="2854656" cy="3014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3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>
            <a:off x="5207000" y="3520539"/>
            <a:ext cx="1714500" cy="520700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2717800"/>
            <a:ext cx="12192000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R2</a:t>
            </a:r>
            <a:endParaRPr lang="ko-KR" altLang="en-US" sz="8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1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평행 사변형 47"/>
          <p:cNvSpPr/>
          <p:nvPr/>
        </p:nvSpPr>
        <p:spPr>
          <a:xfrm>
            <a:off x="335841" y="698500"/>
            <a:ext cx="3228105" cy="265577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35841" y="565101"/>
            <a:ext cx="332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접근 방법</a:t>
            </a:r>
            <a:r>
              <a:rPr lang="en-US" altLang="ko-KR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 </a:t>
            </a:r>
            <a:r>
              <a:rPr lang="ko-KR" altLang="en-US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또는 아이디어 </a:t>
            </a:r>
            <a:r>
              <a:rPr lang="en-US" altLang="ko-KR" b="1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(R2)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4030" y="2880305"/>
            <a:ext cx="1219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몸통 </a:t>
            </a:r>
            <a:r>
              <a:rPr lang="ko-KR" altLang="en-US" dirty="0" err="1" smtClean="0"/>
              <a:t>크롭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74930" y="1218839"/>
            <a:ext cx="1562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원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핫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74930" y="2311493"/>
            <a:ext cx="1562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그레이스케일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74930" y="3404147"/>
            <a:ext cx="1219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모폴로지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74930" y="4496801"/>
            <a:ext cx="1562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노란색 표시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95150" y="4496801"/>
            <a:ext cx="1181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nam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인식</a:t>
            </a:r>
            <a:endParaRPr lang="ko-KR" altLang="en-US" dirty="0"/>
          </a:p>
        </p:txBody>
      </p:sp>
      <p:cxnSp>
        <p:nvCxnSpPr>
          <p:cNvPr id="11" name="직선 연결선 10"/>
          <p:cNvCxnSpPr>
            <a:stCxn id="6" idx="1"/>
            <a:endCxn id="4" idx="3"/>
          </p:cNvCxnSpPr>
          <p:nvPr/>
        </p:nvCxnSpPr>
        <p:spPr>
          <a:xfrm flipH="1">
            <a:off x="1883230" y="2496159"/>
            <a:ext cx="691700" cy="5688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5" idx="1"/>
            <a:endCxn id="4" idx="3"/>
          </p:cNvCxnSpPr>
          <p:nvPr/>
        </p:nvCxnSpPr>
        <p:spPr>
          <a:xfrm flipH="1">
            <a:off x="1883230" y="1403505"/>
            <a:ext cx="691700" cy="16614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1"/>
            <a:endCxn id="4" idx="3"/>
          </p:cNvCxnSpPr>
          <p:nvPr/>
        </p:nvCxnSpPr>
        <p:spPr>
          <a:xfrm flipH="1" flipV="1">
            <a:off x="1883230" y="3064971"/>
            <a:ext cx="691700" cy="5238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8" idx="1"/>
            <a:endCxn id="4" idx="3"/>
          </p:cNvCxnSpPr>
          <p:nvPr/>
        </p:nvCxnSpPr>
        <p:spPr>
          <a:xfrm flipH="1" flipV="1">
            <a:off x="1883230" y="3064971"/>
            <a:ext cx="691700" cy="1616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34840" y="4481413"/>
            <a:ext cx="96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펜 방향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58655" y="5101940"/>
            <a:ext cx="10323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h</a:t>
            </a:r>
            <a:r>
              <a:rPr lang="en-US" altLang="ko-KR" dirty="0" err="1" smtClean="0"/>
              <a:t>sv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19543" y="5707078"/>
            <a:ext cx="230768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/>
              <a:t>h</a:t>
            </a:r>
            <a:r>
              <a:rPr lang="ko-KR" altLang="en-US" sz="1600" dirty="0" smtClean="0"/>
              <a:t>값</a:t>
            </a:r>
            <a:r>
              <a:rPr lang="en-US" altLang="ko-KR" sz="1600" dirty="0" smtClean="0"/>
              <a:t>-</a:t>
            </a:r>
            <a:r>
              <a:rPr lang="en-US" altLang="ko-KR" sz="1600" dirty="0" err="1" smtClean="0"/>
              <a:t>addcolor</a:t>
            </a:r>
            <a:r>
              <a:rPr lang="ko-KR" altLang="en-US" sz="1600" dirty="0" smtClean="0"/>
              <a:t>배열 저장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344686" y="6281439"/>
            <a:ext cx="2057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정방향</a:t>
            </a:r>
            <a:r>
              <a:rPr lang="ko-KR" altLang="en-US" dirty="0" smtClean="0"/>
              <a:t> 좌표 저장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664917" y="3806950"/>
            <a:ext cx="8708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정방향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663786" y="3156056"/>
            <a:ext cx="8731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뒤집힘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919845" y="3775102"/>
            <a:ext cx="15367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첫 좌표 이용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931952" y="3155317"/>
            <a:ext cx="20510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36</a:t>
            </a:r>
            <a:r>
              <a:rPr lang="ko-KR" altLang="en-US" dirty="0" smtClean="0"/>
              <a:t>등분 좌표 이용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269510" y="4481413"/>
            <a:ext cx="96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시각화</a:t>
            </a:r>
            <a:endParaRPr lang="ko-KR" altLang="en-US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4125680" y="4666079"/>
            <a:ext cx="669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965370" y="4666079"/>
            <a:ext cx="669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00040" y="4666079"/>
            <a:ext cx="669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7538256" y="3983070"/>
            <a:ext cx="379195" cy="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7544833" y="3323200"/>
            <a:ext cx="379195" cy="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893300" y="4102039"/>
            <a:ext cx="96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원</a:t>
            </a:r>
            <a:r>
              <a:rPr lang="en-US" altLang="ko-KR" dirty="0" smtClean="0"/>
              <a:t>/</a:t>
            </a:r>
            <a:r>
              <a:rPr lang="ko-KR" altLang="en-US" dirty="0" smtClean="0"/>
              <a:t>네모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893300" y="4891636"/>
            <a:ext cx="1219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</a:t>
            </a:r>
            <a:r>
              <a:rPr lang="en-US" altLang="ko-KR" dirty="0" smtClean="0"/>
              <a:t>/</a:t>
            </a:r>
            <a:r>
              <a:rPr lang="ko-KR" altLang="en-US" dirty="0" smtClean="0"/>
              <a:t>화살표</a:t>
            </a:r>
            <a:endParaRPr lang="ko-KR" altLang="en-US" dirty="0"/>
          </a:p>
        </p:txBody>
      </p:sp>
      <p:cxnSp>
        <p:nvCxnSpPr>
          <p:cNvPr id="47" name="직선 연결선 46"/>
          <p:cNvCxnSpPr>
            <a:endCxn id="45" idx="1"/>
          </p:cNvCxnSpPr>
          <p:nvPr/>
        </p:nvCxnSpPr>
        <p:spPr>
          <a:xfrm flipV="1">
            <a:off x="9234710" y="4286705"/>
            <a:ext cx="658590" cy="3793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endCxn id="46" idx="1"/>
          </p:cNvCxnSpPr>
          <p:nvPr/>
        </p:nvCxnSpPr>
        <p:spPr>
          <a:xfrm>
            <a:off x="9234710" y="4666079"/>
            <a:ext cx="658590" cy="410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31" idx="2"/>
            <a:endCxn id="30" idx="0"/>
          </p:cNvCxnSpPr>
          <p:nvPr/>
        </p:nvCxnSpPr>
        <p:spPr>
          <a:xfrm flipH="1">
            <a:off x="7100347" y="3525388"/>
            <a:ext cx="1" cy="281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30" idx="2"/>
          </p:cNvCxnSpPr>
          <p:nvPr/>
        </p:nvCxnSpPr>
        <p:spPr>
          <a:xfrm>
            <a:off x="7100347" y="4176282"/>
            <a:ext cx="1" cy="3051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9" idx="2"/>
            <a:endCxn id="26" idx="0"/>
          </p:cNvCxnSpPr>
          <p:nvPr/>
        </p:nvCxnSpPr>
        <p:spPr>
          <a:xfrm flipH="1">
            <a:off x="5374820" y="4866133"/>
            <a:ext cx="10880" cy="2358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26" idx="2"/>
            <a:endCxn id="28" idx="0"/>
          </p:cNvCxnSpPr>
          <p:nvPr/>
        </p:nvCxnSpPr>
        <p:spPr>
          <a:xfrm flipH="1">
            <a:off x="5373386" y="5471272"/>
            <a:ext cx="1434" cy="235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8" idx="2"/>
            <a:endCxn id="29" idx="0"/>
          </p:cNvCxnSpPr>
          <p:nvPr/>
        </p:nvCxnSpPr>
        <p:spPr>
          <a:xfrm>
            <a:off x="5373386" y="6045632"/>
            <a:ext cx="0" cy="2358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4855862" y="517007"/>
            <a:ext cx="7050807" cy="494030"/>
          </a:xfrm>
          <a:prstGeom prst="roundRect">
            <a:avLst>
              <a:gd name="adj" fmla="val 24379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팀원들끼리 회의를 통해 여러가지 의견을 내고 다수결로 최종안을 선택</a:t>
            </a:r>
          </a:p>
        </p:txBody>
      </p:sp>
    </p:spTree>
    <p:extLst>
      <p:ext uri="{BB962C8B-B14F-4D97-AF65-F5344CB8AC3E}">
        <p14:creationId xmlns:p14="http://schemas.microsoft.com/office/powerpoint/2010/main" val="387580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07317" y="3264176"/>
            <a:ext cx="12282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마크 인식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46461" y="3264176"/>
            <a:ext cx="6821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판단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8847" y="3264176"/>
            <a:ext cx="6948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51808" y="3248362"/>
            <a:ext cx="65679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416305" y="3433028"/>
            <a:ext cx="1673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565905" y="3433028"/>
            <a:ext cx="1673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153678" y="3433028"/>
            <a:ext cx="1673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503" y="2024149"/>
            <a:ext cx="2339697" cy="3731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503" y="2397307"/>
            <a:ext cx="2339697" cy="3717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94503" y="2024149"/>
            <a:ext cx="2339697" cy="7444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53678" y="4143692"/>
            <a:ext cx="16580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정방향</a:t>
            </a:r>
            <a:r>
              <a:rPr lang="en-US" altLang="ko-KR" dirty="0" smtClean="0"/>
              <a:t>/</a:t>
            </a:r>
            <a:r>
              <a:rPr lang="ko-KR" altLang="en-US" dirty="0" smtClean="0"/>
              <a:t>뒤집힘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406842" y="2722364"/>
            <a:ext cx="0" cy="710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97642" y="3433028"/>
            <a:ext cx="0" cy="710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평행 사변형 17"/>
          <p:cNvSpPr/>
          <p:nvPr/>
        </p:nvSpPr>
        <p:spPr>
          <a:xfrm>
            <a:off x="323141" y="698500"/>
            <a:ext cx="2141933" cy="265577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35841" y="563967"/>
            <a:ext cx="2141933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2000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전체 흐름도 </a:t>
            </a:r>
            <a:r>
              <a:rPr lang="en-US" altLang="ko-KR" sz="2000" b="1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(</a:t>
            </a:r>
            <a:r>
              <a:rPr lang="en-US" altLang="ko-KR" sz="2000" b="1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R2)</a:t>
            </a:r>
            <a:endParaRPr lang="en-US" altLang="ko-KR" sz="2000" b="1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00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/>
          <p:cNvSpPr/>
          <p:nvPr/>
        </p:nvSpPr>
        <p:spPr>
          <a:xfrm>
            <a:off x="335841" y="698500"/>
            <a:ext cx="2993127" cy="227477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04" y="1998751"/>
            <a:ext cx="5271564" cy="32569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52" y="1178494"/>
            <a:ext cx="3714306" cy="592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839" y="2350387"/>
            <a:ext cx="3791897" cy="602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35841" y="556645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단계 별 알고리즘 설명 </a:t>
            </a:r>
            <a:r>
              <a:rPr lang="en-US" altLang="ko-KR" b="1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(R2)</a:t>
            </a:r>
            <a:endParaRPr lang="en-US" altLang="ko-KR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5104" y="1277698"/>
            <a:ext cx="122516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#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마크 인식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1853" y="1875370"/>
            <a:ext cx="3791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1) </a:t>
            </a:r>
            <a:r>
              <a:rPr lang="en-US" altLang="ko-KR" sz="1600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nam</a:t>
            </a:r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부분</a:t>
            </a:r>
            <a:r>
              <a:rPr lang="en-US" altLang="ko-KR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600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크롭하여</a:t>
            </a:r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600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hsv</a:t>
            </a:r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로 변환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61852" y="3073773"/>
            <a:ext cx="309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2</a:t>
            </a:r>
            <a:r>
              <a:rPr lang="en-US" altLang="ko-KR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노란 </a:t>
            </a:r>
            <a:r>
              <a:rPr lang="ko-KR" altLang="en-US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부분만 표시</a:t>
            </a:r>
            <a:r>
              <a:rPr lang="en-US" altLang="ko-KR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839" y="3584459"/>
            <a:ext cx="2287996" cy="2420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63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04" y="1975146"/>
            <a:ext cx="4942589" cy="4073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92" y="1812776"/>
            <a:ext cx="3090815" cy="3263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65104" y="1277698"/>
            <a:ext cx="746604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#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판단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0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41" y="2168975"/>
            <a:ext cx="2868302" cy="3028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04" y="2179637"/>
            <a:ext cx="2865692" cy="3028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4461" r="913" b="3528"/>
          <a:stretch/>
        </p:blipFill>
        <p:spPr>
          <a:xfrm>
            <a:off x="4650569" y="2168975"/>
            <a:ext cx="2883809" cy="303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평행 사변형 9"/>
          <p:cNvSpPr/>
          <p:nvPr/>
        </p:nvSpPr>
        <p:spPr>
          <a:xfrm>
            <a:off x="335841" y="698501"/>
            <a:ext cx="1886659" cy="254000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"/>
          <p:cNvSpPr txBox="1">
            <a:spLocks/>
          </p:cNvSpPr>
          <p:nvPr/>
        </p:nvSpPr>
        <p:spPr>
          <a:xfrm>
            <a:off x="335841" y="582941"/>
            <a:ext cx="2240251" cy="4966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검출 결과 </a:t>
            </a:r>
            <a:r>
              <a:rPr lang="en-US" altLang="ko-KR" sz="2000" b="1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(R2)</a:t>
            </a:r>
            <a:endParaRPr lang="en-US" altLang="ko-KR" sz="2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2288" y="5243727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결과 이미지 </a:t>
            </a:r>
            <a:r>
              <a:rPr lang="en-US" altLang="ko-KR" sz="1600" dirty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</a:t>
            </a:r>
            <a:endParaRPr lang="ko-KR" altLang="en-US" sz="1600" dirty="0">
              <a:solidFill>
                <a:srgbClr val="0000FF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28669" y="5243727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결과 이미지 </a:t>
            </a:r>
            <a:r>
              <a:rPr lang="en-US" altLang="ko-KR" sz="1600" dirty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</a:t>
            </a:r>
            <a:endParaRPr lang="ko-KR" altLang="en-US" sz="1600" dirty="0">
              <a:solidFill>
                <a:srgbClr val="0000FF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6426" y="5243727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결과 </a:t>
            </a:r>
            <a:r>
              <a:rPr lang="ko-KR" altLang="en-US" sz="1600" dirty="0" smtClean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이미지 </a:t>
            </a:r>
            <a:r>
              <a:rPr lang="en-US" altLang="ko-KR" sz="1600" dirty="0" smtClean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3 (</a:t>
            </a:r>
            <a:r>
              <a:rPr lang="ko-KR" altLang="en-US" sz="1600" dirty="0" smtClean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최종</a:t>
            </a:r>
            <a:r>
              <a:rPr lang="en-US" altLang="ko-KR" sz="1600" dirty="0" smtClean="0">
                <a:solidFill>
                  <a:srgbClr val="0000FF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en-US" sz="1600" dirty="0">
              <a:solidFill>
                <a:srgbClr val="0000FF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8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>
            <a:off x="3002841" y="3505200"/>
            <a:ext cx="6103059" cy="723899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280670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팀 활동 요약</a:t>
            </a:r>
            <a:endParaRPr lang="ko-KR" altLang="en-US" sz="8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09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/>
          <p:cNvSpPr/>
          <p:nvPr/>
        </p:nvSpPr>
        <p:spPr>
          <a:xfrm>
            <a:off x="335841" y="745485"/>
            <a:ext cx="850900" cy="271260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841" y="569605"/>
            <a:ext cx="850900" cy="422275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3</a:t>
            </a:r>
            <a:r>
              <a:rPr lang="ko-KR" altLang="en-US" sz="2000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주</a:t>
            </a:r>
            <a:r>
              <a:rPr lang="ko-KR" altLang="en-US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차</a:t>
            </a:r>
            <a:endParaRPr lang="ko-KR" altLang="en-US" sz="2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70787" y="5366539"/>
            <a:ext cx="10897310" cy="961478"/>
          </a:xfrm>
          <a:prstGeom prst="roundRect">
            <a:avLst>
              <a:gd name="adj" fmla="val 2570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1.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틀린 색 위로 점으로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표현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2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원래 가야하는 위치를 숫자로 표현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0759" y="5109317"/>
            <a:ext cx="1086559" cy="415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시각화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0787" y="1580573"/>
            <a:ext cx="10897310" cy="1880812"/>
          </a:xfrm>
          <a:prstGeom prst="roundRect">
            <a:avLst>
              <a:gd name="adj" fmla="val 15601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색 </a:t>
            </a:r>
            <a:r>
              <a:rPr lang="ko-KR" altLang="en-US" sz="1600" dirty="0"/>
              <a:t>인식 후 처음 펜부터 마지막 펜까지 색 정보 저장 </a:t>
            </a:r>
            <a:endParaRPr lang="en-US" altLang="ko-KR" sz="1600" dirty="0"/>
          </a:p>
          <a:p>
            <a:r>
              <a:rPr lang="en-US" altLang="ko-KR" sz="1600" dirty="0"/>
              <a:t>: </a:t>
            </a:r>
            <a:r>
              <a:rPr lang="ko-KR" altLang="en-US" sz="1600" dirty="0"/>
              <a:t>저장된 색 </a:t>
            </a:r>
            <a:r>
              <a:rPr lang="ko-KR" altLang="en-US" sz="1600" dirty="0" err="1"/>
              <a:t>정보랑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파이썬이</a:t>
            </a:r>
            <a:r>
              <a:rPr lang="ko-KR" altLang="en-US" sz="1600" dirty="0"/>
              <a:t> 사진을 인식해서 얻어낸 색 정보를 비교해서 </a:t>
            </a:r>
            <a:r>
              <a:rPr lang="ko-KR" altLang="en-US" sz="1600" dirty="0" err="1"/>
              <a:t>범위값</a:t>
            </a:r>
            <a:r>
              <a:rPr lang="ko-KR" altLang="en-US" sz="1600" dirty="0"/>
              <a:t> 안에 나오면 맞는 것으로 처리하도록 알고리즘 구현</a:t>
            </a:r>
            <a:endParaRPr lang="en-US" altLang="ko-KR" sz="1600" dirty="0"/>
          </a:p>
          <a:p>
            <a:r>
              <a:rPr lang="en-US" altLang="ko-KR" sz="1600" dirty="0" smtClean="0"/>
              <a:t>2. </a:t>
            </a:r>
            <a:r>
              <a:rPr lang="en-US" altLang="ko-KR" sz="1600" dirty="0" err="1" smtClean="0"/>
              <a:t>rgb</a:t>
            </a:r>
            <a:r>
              <a:rPr lang="ko-KR" altLang="en-US" sz="1600" dirty="0" smtClean="0"/>
              <a:t>값을 분석해서 </a:t>
            </a:r>
            <a:r>
              <a:rPr lang="en-US" altLang="ko-KR" sz="1600" dirty="0" smtClean="0"/>
              <a:t>12</a:t>
            </a:r>
            <a:r>
              <a:rPr lang="ko-KR" altLang="en-US" sz="1600" dirty="0" smtClean="0"/>
              <a:t>색 사인펜의 시작부분부터 끝부분을 정확히 인식하는 것 필요</a:t>
            </a:r>
            <a:endParaRPr lang="en-US" altLang="ko-KR" sz="1600" dirty="0" smtClean="0"/>
          </a:p>
          <a:p>
            <a:r>
              <a:rPr lang="en-US" altLang="ko-KR" sz="1600" dirty="0" smtClean="0"/>
              <a:t>:</a:t>
            </a:r>
            <a:r>
              <a:rPr lang="ko-KR" altLang="en-US" sz="1600" dirty="0" smtClean="0"/>
              <a:t>처음</a:t>
            </a:r>
            <a:r>
              <a:rPr lang="en-US" altLang="ko-KR" sz="1600" dirty="0" smtClean="0"/>
              <a:t>~</a:t>
            </a:r>
            <a:r>
              <a:rPr lang="ko-KR" altLang="en-US" sz="1600" dirty="0"/>
              <a:t>끝 부분을 </a:t>
            </a:r>
            <a:r>
              <a:rPr lang="en-US" altLang="ko-KR" sz="1600" dirty="0"/>
              <a:t>36</a:t>
            </a:r>
            <a:r>
              <a:rPr lang="ko-KR" altLang="en-US" sz="1600" dirty="0"/>
              <a:t>등분으로 나누어 </a:t>
            </a:r>
            <a:r>
              <a:rPr lang="ko-KR" altLang="en-US" sz="1600" dirty="0" smtClean="0"/>
              <a:t>펜이 시작하는 부분과 펜이 끝나는 부분을 잘 측정한다면 펜의 위치를 따로 찾을 필요가 </a:t>
            </a:r>
            <a:r>
              <a:rPr lang="ko-KR" altLang="en-US" sz="1600" dirty="0" smtClean="0"/>
              <a:t>없음</a:t>
            </a:r>
            <a:endParaRPr lang="en-US" altLang="ko-KR" sz="1600" dirty="0" smtClean="0"/>
          </a:p>
          <a:p>
            <a:r>
              <a:rPr lang="en-US" altLang="ko-KR" sz="1600" dirty="0" smtClean="0"/>
              <a:t>3. </a:t>
            </a:r>
            <a:r>
              <a:rPr lang="ko-KR" altLang="en-US" sz="1600" dirty="0" smtClean="0"/>
              <a:t>시각자료에서 뚜껑 부분만 따로 </a:t>
            </a:r>
            <a:r>
              <a:rPr lang="ko-KR" altLang="en-US" sz="1600" dirty="0" err="1" smtClean="0"/>
              <a:t>크롭해</a:t>
            </a:r>
            <a:r>
              <a:rPr lang="ko-KR" altLang="en-US" sz="1600" dirty="0" smtClean="0"/>
              <a:t> 세로방향으로 </a:t>
            </a:r>
            <a:r>
              <a:rPr lang="en-US" altLang="ko-KR" sz="1600" dirty="0" smtClean="0"/>
              <a:t>36</a:t>
            </a:r>
            <a:r>
              <a:rPr lang="ko-KR" altLang="en-US" sz="1600" dirty="0" err="1" smtClean="0"/>
              <a:t>개분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880760" y="1244262"/>
            <a:ext cx="1086559" cy="415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뚜껑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0787" y="3884229"/>
            <a:ext cx="10897310" cy="1068188"/>
          </a:xfrm>
          <a:prstGeom prst="roundRect">
            <a:avLst>
              <a:gd name="adj" fmla="val 18434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1.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마크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부분이 제일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중요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2.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긴 타원형을 인식하게끔 알고리즘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구현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긴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타원형 모양이 시각적으로 다 들어오면 똑바로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정렬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되어있음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0760" y="3663829"/>
            <a:ext cx="1086559" cy="415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몸통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1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7842" y="25403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목차</a:t>
            </a:r>
            <a:endParaRPr lang="ko-KR" altLang="en-US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572500" y="6356350"/>
            <a:ext cx="2743200" cy="365125"/>
          </a:xfrm>
        </p:spPr>
        <p:txBody>
          <a:bodyPr/>
          <a:lstStyle/>
          <a:p>
            <a:fld id="{3000D025-DB74-465F-A217-79CBD9C5B76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77184" y="2561053"/>
            <a:ext cx="3040878" cy="52129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R1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77184" y="3082345"/>
            <a:ext cx="3040878" cy="15277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접근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방법 또는 아이디어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전체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흐름도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단계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별 알고리즘 설명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검출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결과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14018" y="2561053"/>
            <a:ext cx="3040878" cy="52129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R2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14018" y="3082345"/>
            <a:ext cx="3040878" cy="15277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접근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방법 또는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아이디어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전체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흐름도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단계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별 알고리즘 설명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검출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결과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50851" y="2561053"/>
            <a:ext cx="3040878" cy="52129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 활동 요약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50851" y="3082345"/>
            <a:ext cx="3040878" cy="15277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주차 별 요약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 한계점과 개선 방안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63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/>
          <p:cNvSpPr/>
          <p:nvPr/>
        </p:nvSpPr>
        <p:spPr>
          <a:xfrm>
            <a:off x="323141" y="698500"/>
            <a:ext cx="876299" cy="265577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841" y="541802"/>
            <a:ext cx="863600" cy="422275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4</a:t>
            </a:r>
            <a:r>
              <a:rPr lang="ko-KR" altLang="en-US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주차</a:t>
            </a:r>
            <a:endParaRPr lang="ko-KR" altLang="en-US" sz="2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38200" y="30788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2.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발생 문제점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색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중복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인식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24689"/>
          <a:stretch/>
        </p:blipFill>
        <p:spPr>
          <a:xfrm>
            <a:off x="930275" y="1785562"/>
            <a:ext cx="4581525" cy="903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5089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1.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진행 상황 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원래 펜의 위치를 알려주고 처음부터 마지막 펜 까지 </a:t>
            </a:r>
            <a:r>
              <a:rPr lang="en-US" altLang="ko-KR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hsv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값을 한 장씩 가져오게 함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1965461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3852369"/>
            <a:ext cx="736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3.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몸통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크롭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시도해보기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원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-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핫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인코딩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그레이스케일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>
              <a:buAutoNum type="arabicParenBoth"/>
            </a:pP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모폴로지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4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>
            <a:off x="335842" y="673100"/>
            <a:ext cx="896058" cy="202582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840" y="542308"/>
            <a:ext cx="997659" cy="333374"/>
          </a:xfrm>
        </p:spPr>
        <p:txBody>
          <a:bodyPr>
            <a:noAutofit/>
          </a:bodyPr>
          <a:lstStyle/>
          <a:p>
            <a:r>
              <a:rPr lang="en-US" altLang="ko-KR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5</a:t>
            </a:r>
            <a:r>
              <a:rPr lang="ko-KR" altLang="en-US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주차</a:t>
            </a:r>
            <a:endParaRPr lang="ko-KR" altLang="en-US" sz="2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18" y="1929399"/>
            <a:ext cx="3814893" cy="1295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91305" y="2668063"/>
            <a:ext cx="6068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플라스틱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간격으로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고정 되어있어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비교적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펜의 치우침으로 인한 색 추출 부분의 벗어남이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적고 쉬움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40" y="3934595"/>
            <a:ext cx="2699767" cy="242175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4618" y="1467734"/>
            <a:ext cx="51146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색 중복 인식을 해결하기 위해 분리해서 측정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4618" y="3502905"/>
            <a:ext cx="13211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2.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변수 정리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602405" y="2573808"/>
            <a:ext cx="6157795" cy="83484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35755" y="2324100"/>
            <a:ext cx="2989997" cy="3439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뚜껑에서 시작하는 이유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62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6456" y="730566"/>
            <a:ext cx="4982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3.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원래 펜의 위치를 알려주고 시각화 하는 코드 추가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7" y="2106774"/>
            <a:ext cx="2629955" cy="2621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76456" y="4891682"/>
            <a:ext cx="4472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(1)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사진마다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갈색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h의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값이 너무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다름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(2) v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값을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같이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이용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(3)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rgb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hsv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함께 검출하는 것 시도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6456" y="1657666"/>
            <a:ext cx="2869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4.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발생 문제점 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갈색 값 오류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40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335842" y="660400"/>
            <a:ext cx="896058" cy="266700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840" y="586813"/>
            <a:ext cx="896059" cy="238687"/>
          </a:xfrm>
        </p:spPr>
        <p:txBody>
          <a:bodyPr>
            <a:noAutofit/>
          </a:bodyPr>
          <a:lstStyle/>
          <a:p>
            <a:r>
              <a:rPr lang="en-US" altLang="ko-KR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6</a:t>
            </a:r>
            <a:r>
              <a:rPr lang="ko-KR" altLang="en-US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주차</a:t>
            </a:r>
            <a:endParaRPr lang="ko-KR" altLang="en-US" sz="2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3868" y="1447620"/>
            <a:ext cx="10671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1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. 색 판단 알고리즘을 보완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(지금은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H만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비교하는데 여기에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S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V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추가하는 과정)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7" y="2002051"/>
            <a:ext cx="2573524" cy="2176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68181" y="2002051"/>
            <a:ext cx="2570792" cy="2176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953" y="2002051"/>
            <a:ext cx="2694314" cy="2140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804677" y="4510308"/>
            <a:ext cx="106715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(1)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갈색은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hsv를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모두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사용해야함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(2)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v값의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범위를 더 축소하면 갈색이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안보임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(3)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s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v값의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범위를 모두 이용한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경우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2. S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값은 한 색 내에서도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셀마다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차이가 심함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95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68" y="1290638"/>
            <a:ext cx="3115032" cy="353581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3869" y="749120"/>
            <a:ext cx="212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3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R2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시각화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3868" y="5393035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4.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R1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보완(갈색은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h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범위가 0~179이라서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s,v를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사용하여 보완함)</a:t>
            </a:r>
          </a:p>
          <a:p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71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10" y="1479493"/>
            <a:ext cx="4054179" cy="44704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39" y="250592"/>
            <a:ext cx="2694861" cy="28953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939" y="3276138"/>
            <a:ext cx="3909277" cy="33151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8468" y="696396"/>
            <a:ext cx="2340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5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리사이즈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모폴로지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8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788192"/>
            <a:ext cx="4151111" cy="55681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639" y="877092"/>
            <a:ext cx="4867521" cy="25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58468" y="696396"/>
            <a:ext cx="2340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6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노란색 표시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468" y="1172669"/>
            <a:ext cx="736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이미지 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500*500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리사이즈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>
              <a:buAutoNum type="arabicParenBoth"/>
            </a:pP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68" y="1629744"/>
            <a:ext cx="3714306" cy="592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8468" y="2356046"/>
            <a:ext cx="736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(2) </a:t>
            </a:r>
            <a:r>
              <a:rPr lang="en-US" altLang="ko-KR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nam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크롭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후 </a:t>
            </a:r>
            <a:r>
              <a:rPr lang="en-US" altLang="ko-KR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hsv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변환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68" y="2859287"/>
            <a:ext cx="3791897" cy="602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68" y="4099002"/>
            <a:ext cx="2287996" cy="2420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58468" y="3595761"/>
            <a:ext cx="736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(3)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노란 색상만 표시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0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/>
          <p:cNvSpPr/>
          <p:nvPr/>
        </p:nvSpPr>
        <p:spPr>
          <a:xfrm>
            <a:off x="335841" y="667307"/>
            <a:ext cx="838200" cy="233243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840" y="567175"/>
            <a:ext cx="838200" cy="300474"/>
          </a:xfrm>
        </p:spPr>
        <p:txBody>
          <a:bodyPr>
            <a:noAutofit/>
          </a:bodyPr>
          <a:lstStyle/>
          <a:p>
            <a:r>
              <a:rPr lang="en-US" altLang="ko-KR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7</a:t>
            </a:r>
            <a:r>
              <a:rPr lang="ko-KR" altLang="en-US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주차</a:t>
            </a:r>
            <a:endParaRPr lang="ko-KR" altLang="en-US" sz="2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4940" y="1440905"/>
            <a:ext cx="4124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1. </a:t>
            </a:r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i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mg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_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001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, img_011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실행 시 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10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번 오류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41" y="2033619"/>
            <a:ext cx="2153360" cy="2293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5384"/>
          <a:stretch/>
        </p:blipFill>
        <p:spPr>
          <a:xfrm>
            <a:off x="3955341" y="2033619"/>
            <a:ext cx="2153360" cy="2303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754940" y="4431169"/>
            <a:ext cx="8823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hsv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세 개를 사용하다 보니 다른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색에서 오류가 나는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경우 발견 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&gt;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배열 변경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41" y="4904551"/>
            <a:ext cx="6050788" cy="15500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05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4940" y="742405"/>
            <a:ext cx="9722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2. 23, 24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라인 변수 변경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오류 발생해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letter_hsv2,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letter_hsv3 변수를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letter_hsv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, letter_hsv2로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변경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4940" y="2025105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3. R1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시각화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40" y="2687907"/>
            <a:ext cx="2433405" cy="2569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5" y="2691466"/>
            <a:ext cx="2446341" cy="2566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446" y="2687907"/>
            <a:ext cx="2438303" cy="2569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129" y="2687907"/>
            <a:ext cx="2438303" cy="2581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>
            <a:off x="5207000" y="3497778"/>
            <a:ext cx="1727200" cy="520700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2717800"/>
            <a:ext cx="12192000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R1</a:t>
            </a:r>
            <a:endParaRPr lang="ko-KR" altLang="en-US" sz="8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3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29540" y="742405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4. R2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시각화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151839"/>
            <a:ext cx="5165430" cy="2305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29" y="1151839"/>
            <a:ext cx="2181558" cy="230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729540" y="3685912"/>
            <a:ext cx="10579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5.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맨 끝에 있는 펜이 잘못 되었을 때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10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이상의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수가 잘리는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경우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7435" y="5367509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폰트 변경하여 수정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154550"/>
            <a:ext cx="2282735" cy="2474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/>
          <p:cNvSpPr/>
          <p:nvPr/>
        </p:nvSpPr>
        <p:spPr>
          <a:xfrm>
            <a:off x="2833113" y="4960710"/>
            <a:ext cx="350985" cy="4067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91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96" y="1243012"/>
            <a:ext cx="3742648" cy="3163888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40" y="1243012"/>
            <a:ext cx="3034456" cy="3163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73314" y="4538175"/>
            <a:ext cx="8342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양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끝단에서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네모가 덜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치우치게 하는 코드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단점은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카메라 각도가 정면이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아닌 경우가 있는데 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그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경우에는 반대로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치우쳐짐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9540" y="742405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6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. R2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시각화 수정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평행 사변형 2"/>
          <p:cNvSpPr/>
          <p:nvPr/>
        </p:nvSpPr>
        <p:spPr>
          <a:xfrm>
            <a:off x="290680" y="720843"/>
            <a:ext cx="2420060" cy="257057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35840" y="567174"/>
            <a:ext cx="5849060" cy="103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한계점과 개선 방안</a:t>
            </a:r>
            <a:endParaRPr lang="ko-KR" altLang="en-US" sz="2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35840" y="1559221"/>
            <a:ext cx="10897310" cy="961478"/>
          </a:xfrm>
          <a:prstGeom prst="roundRect">
            <a:avLst>
              <a:gd name="adj" fmla="val 2570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주어진 테스트용 사진이 한정적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5812" y="1301999"/>
            <a:ext cx="1086559" cy="415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한계점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5840" y="3102020"/>
            <a:ext cx="10897310" cy="961478"/>
          </a:xfrm>
          <a:prstGeom prst="roundRect">
            <a:avLst>
              <a:gd name="adj" fmla="val 2570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사진을 편집하여 다양한 상황을 만들고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시도해 봄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5812" y="2844798"/>
            <a:ext cx="1086559" cy="415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개선 방안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35840" y="4641692"/>
            <a:ext cx="10897310" cy="1251107"/>
          </a:xfrm>
          <a:prstGeom prst="roundRect">
            <a:avLst>
              <a:gd name="adj" fmla="val 2570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실제 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11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번째 자리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갈색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에서 잘못된 색이 왔지만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갈색이 아닌 경우에도 갈색으로 인식하는 경우가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있음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이유는 갈색의 </a:t>
            </a:r>
            <a:r>
              <a:rPr lang="en-US" altLang="ko-KR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hsv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범위가 넓어서 다른 색들을 포함하는 경우가 있음</a:t>
            </a:r>
            <a:endParaRPr lang="en-US" altLang="ko-KR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이에 대하여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오류를 수정하는 알고리즘을 구현하였고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실제로 오류에 대해서 해결 할 수 있었음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5812" y="4384471"/>
            <a:ext cx="1086559" cy="415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효과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09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290"/>
          <a:stretch/>
        </p:blipFill>
        <p:spPr>
          <a:xfrm>
            <a:off x="729540" y="1111737"/>
            <a:ext cx="5256874" cy="5134141"/>
          </a:xfrm>
          <a:prstGeom prst="rect">
            <a:avLst/>
          </a:prstGeom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729540" y="742405"/>
            <a:ext cx="2226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#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개선 방안 사용 예시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71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299" t="2996" r="3639" b="3371"/>
          <a:stretch/>
        </p:blipFill>
        <p:spPr>
          <a:xfrm>
            <a:off x="1873965" y="1885561"/>
            <a:ext cx="3117850" cy="317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70" r="385"/>
          <a:stretch/>
        </p:blipFill>
        <p:spPr>
          <a:xfrm>
            <a:off x="7182565" y="1860662"/>
            <a:ext cx="3117850" cy="3199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873965" y="1357465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수정 전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82565" y="1357465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수정 후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1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평행 사변형 2"/>
          <p:cNvSpPr/>
          <p:nvPr/>
        </p:nvSpPr>
        <p:spPr>
          <a:xfrm>
            <a:off x="4699000" y="3520539"/>
            <a:ext cx="2717800" cy="520700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17800"/>
            <a:ext cx="12192000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a프로젝트" panose="02020600000000000000" pitchFamily="18" charset="-127"/>
                <a:ea typeface="a프로젝트" panose="02020600000000000000" pitchFamily="18" charset="-127"/>
              </a:rPr>
              <a:t>Q&amp;A</a:t>
            </a:r>
            <a:endParaRPr lang="ko-KR" altLang="en-US" sz="8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8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평행 사변형 56"/>
          <p:cNvSpPr/>
          <p:nvPr/>
        </p:nvSpPr>
        <p:spPr>
          <a:xfrm>
            <a:off x="335841" y="698501"/>
            <a:ext cx="3552960" cy="235016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61826" y="2220861"/>
            <a:ext cx="685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크롭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5461" y="553246"/>
            <a:ext cx="353334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2000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접근 방법</a:t>
            </a:r>
            <a:r>
              <a:rPr lang="en-US" altLang="ko-KR" sz="2000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 </a:t>
            </a:r>
            <a:r>
              <a:rPr lang="ko-KR" altLang="en-US" sz="2000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또는 아이디어 </a:t>
            </a:r>
            <a:r>
              <a:rPr lang="en-US" altLang="ko-KR" sz="2000" b="1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(R1)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2646" y="1851529"/>
            <a:ext cx="15113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윗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등분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크롭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9051" y="2475449"/>
            <a:ext cx="124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좌표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크롭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10" name="직선 연결선 9"/>
          <p:cNvCxnSpPr>
            <a:stCxn id="7" idx="1"/>
            <a:endCxn id="5" idx="3"/>
          </p:cNvCxnSpPr>
          <p:nvPr/>
        </p:nvCxnSpPr>
        <p:spPr>
          <a:xfrm flipH="1">
            <a:off x="1747626" y="2042029"/>
            <a:ext cx="305020" cy="363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8" idx="1"/>
            <a:endCxn id="5" idx="3"/>
          </p:cNvCxnSpPr>
          <p:nvPr/>
        </p:nvCxnSpPr>
        <p:spPr>
          <a:xfrm flipH="1" flipV="1">
            <a:off x="1747626" y="2405527"/>
            <a:ext cx="331425" cy="254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01501" y="2475449"/>
            <a:ext cx="16383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a고딕11" panose="02020600000000000000" pitchFamily="18" charset="-127"/>
                <a:ea typeface="a고딕11" panose="02020600000000000000" pitchFamily="18" charset="-127"/>
              </a:rPr>
              <a:t>글자부분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크롭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0466" y="4597603"/>
            <a:ext cx="1527630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한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열씩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검사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04688" y="5282952"/>
            <a:ext cx="14319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시작점 찾기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7651" y="2475449"/>
            <a:ext cx="1727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뚜껑 색상 비교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72736" y="3179515"/>
            <a:ext cx="10958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hsv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변환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0882" y="3887662"/>
            <a:ext cx="13795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h, s, v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분리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4051" y="3183654"/>
            <a:ext cx="914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36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등분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1801" y="3882718"/>
            <a:ext cx="1358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h, s, v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추출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2926" y="4594482"/>
            <a:ext cx="11366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r</a:t>
            </a:r>
            <a:r>
              <a:rPr lang="en-US" altLang="ko-KR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gb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배열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22701" y="2475449"/>
            <a:ext cx="9017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시각화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310951" y="2647415"/>
            <a:ext cx="577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39801" y="2647415"/>
            <a:ext cx="577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844851" y="2647415"/>
            <a:ext cx="577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31020" y="1851529"/>
            <a:ext cx="14964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색 인식 오류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563946" y="2042029"/>
            <a:ext cx="577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295701" y="3179515"/>
            <a:ext cx="1181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형광 네모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95701" y="3883581"/>
            <a:ext cx="1181100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번호 달기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73666" y="4479062"/>
            <a:ext cx="1828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아래에 원래</a:t>
            </a:r>
            <a:endParaRPr lang="en-US" altLang="ko-KR" sz="1600" dirty="0" smtClean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들어갈 색으로 표시 </a:t>
            </a:r>
            <a:endParaRPr lang="ko-KR" altLang="en-US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80051" y="4479062"/>
            <a:ext cx="965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화살표를 이용</a:t>
            </a:r>
            <a:endParaRPr lang="ko-KR" altLang="en-US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95701" y="5987018"/>
            <a:ext cx="11847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하얀 배경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73666" y="5323519"/>
            <a:ext cx="1828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두 자리 폰트 오류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80051" y="5339620"/>
            <a:ext cx="965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a고딕11" panose="02020600000000000000" pitchFamily="18" charset="-127"/>
                <a:ea typeface="a고딕11" panose="02020600000000000000" pitchFamily="18" charset="-127"/>
              </a:rPr>
              <a:t>폰트 축소</a:t>
            </a:r>
            <a:endParaRPr lang="ko-KR" altLang="en-US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11" name="직선 연결선 10"/>
          <p:cNvCxnSpPr>
            <a:stCxn id="2" idx="2"/>
            <a:endCxn id="15" idx="0"/>
          </p:cNvCxnSpPr>
          <p:nvPr/>
        </p:nvCxnSpPr>
        <p:spPr>
          <a:xfrm>
            <a:off x="4720651" y="2844781"/>
            <a:ext cx="0" cy="334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5" idx="2"/>
            <a:endCxn id="16" idx="0"/>
          </p:cNvCxnSpPr>
          <p:nvPr/>
        </p:nvCxnSpPr>
        <p:spPr>
          <a:xfrm>
            <a:off x="4720651" y="3548847"/>
            <a:ext cx="0" cy="338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16" idx="2"/>
            <a:endCxn id="3" idx="0"/>
          </p:cNvCxnSpPr>
          <p:nvPr/>
        </p:nvCxnSpPr>
        <p:spPr>
          <a:xfrm>
            <a:off x="4720651" y="4256994"/>
            <a:ext cx="3630" cy="340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3" idx="2"/>
            <a:endCxn id="13" idx="0"/>
          </p:cNvCxnSpPr>
          <p:nvPr/>
        </p:nvCxnSpPr>
        <p:spPr>
          <a:xfrm flipH="1">
            <a:off x="4720651" y="4966935"/>
            <a:ext cx="3630" cy="316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974901" y="2844781"/>
            <a:ext cx="0" cy="334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974901" y="3550887"/>
            <a:ext cx="0" cy="334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981251" y="4253361"/>
            <a:ext cx="0" cy="334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28" idx="2"/>
            <a:endCxn id="29" idx="0"/>
          </p:cNvCxnSpPr>
          <p:nvPr/>
        </p:nvCxnSpPr>
        <p:spPr>
          <a:xfrm>
            <a:off x="8886251" y="3548847"/>
            <a:ext cx="0" cy="334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9" idx="2"/>
            <a:endCxn id="30" idx="0"/>
          </p:cNvCxnSpPr>
          <p:nvPr/>
        </p:nvCxnSpPr>
        <p:spPr>
          <a:xfrm>
            <a:off x="8886251" y="4252913"/>
            <a:ext cx="1815" cy="226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30" idx="2"/>
            <a:endCxn id="33" idx="0"/>
          </p:cNvCxnSpPr>
          <p:nvPr/>
        </p:nvCxnSpPr>
        <p:spPr>
          <a:xfrm>
            <a:off x="8888066" y="5063837"/>
            <a:ext cx="0" cy="259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3" idx="2"/>
            <a:endCxn id="32" idx="0"/>
          </p:cNvCxnSpPr>
          <p:nvPr/>
        </p:nvCxnSpPr>
        <p:spPr>
          <a:xfrm>
            <a:off x="8888066" y="5692851"/>
            <a:ext cx="0" cy="294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30" idx="3"/>
            <a:endCxn id="31" idx="1"/>
          </p:cNvCxnSpPr>
          <p:nvPr/>
        </p:nvCxnSpPr>
        <p:spPr>
          <a:xfrm>
            <a:off x="9802466" y="4771450"/>
            <a:ext cx="2775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33" idx="3"/>
            <a:endCxn id="34" idx="1"/>
          </p:cNvCxnSpPr>
          <p:nvPr/>
        </p:nvCxnSpPr>
        <p:spPr>
          <a:xfrm>
            <a:off x="9802466" y="5508185"/>
            <a:ext cx="277585" cy="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4608372" y="517007"/>
            <a:ext cx="7050807" cy="494030"/>
          </a:xfrm>
          <a:prstGeom prst="roundRect">
            <a:avLst>
              <a:gd name="adj" fmla="val 24379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팀원들끼리 회의를 통해 여러가지 의견을 내고 다수결로 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최종 안을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선택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8886251" y="2846659"/>
            <a:ext cx="0" cy="334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80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5267" y="3231098"/>
            <a:ext cx="11432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위치선정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74755" y="3237716"/>
            <a:ext cx="25859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펜 뚜껑 좌표 </a:t>
            </a:r>
            <a:r>
              <a:rPr lang="ko-KR" altLang="en-US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정밀조정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73289" y="3237716"/>
            <a:ext cx="12322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배열 선언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18053" y="3237716"/>
            <a:ext cx="9092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a고딕11" panose="02020600000000000000" pitchFamily="18" charset="-127"/>
                <a:ea typeface="a고딕11" panose="02020600000000000000" pitchFamily="18" charset="-127"/>
              </a:rPr>
              <a:t>시각화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7849" y="3237716"/>
            <a:ext cx="8211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입력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18447" y="3219484"/>
            <a:ext cx="6667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출력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280902" y="3429000"/>
            <a:ext cx="706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230390" y="3429000"/>
            <a:ext cx="706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628924" y="3429000"/>
            <a:ext cx="706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8673688" y="3429000"/>
            <a:ext cx="706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58" y="4133046"/>
            <a:ext cx="1685925" cy="2857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58" y="4413374"/>
            <a:ext cx="1685925" cy="2952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740558" y="4133046"/>
            <a:ext cx="1685925" cy="57560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92437" y="4139128"/>
            <a:ext cx="8001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h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, s, v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583521" y="3428464"/>
            <a:ext cx="1" cy="710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26" y="1790700"/>
            <a:ext cx="1038225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직선 연결선 32"/>
          <p:cNvCxnSpPr/>
          <p:nvPr/>
        </p:nvCxnSpPr>
        <p:spPr>
          <a:xfrm>
            <a:off x="6935139" y="2717800"/>
            <a:ext cx="0" cy="710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872702" y="2348468"/>
            <a:ext cx="16044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a고딕11" panose="02020600000000000000" pitchFamily="18" charset="-127"/>
                <a:ea typeface="a고딕11" panose="02020600000000000000" pitchFamily="18" charset="-127"/>
              </a:rPr>
              <a:t>일치</a:t>
            </a:r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/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불일치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0694453" y="2717800"/>
            <a:ext cx="0" cy="710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992487" y="3428464"/>
            <a:ext cx="1" cy="710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평행 사변형 28"/>
          <p:cNvSpPr/>
          <p:nvPr/>
        </p:nvSpPr>
        <p:spPr>
          <a:xfrm>
            <a:off x="323141" y="698500"/>
            <a:ext cx="2141933" cy="265577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35841" y="563967"/>
            <a:ext cx="2141933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2000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전체 흐름도 </a:t>
            </a:r>
            <a:r>
              <a:rPr lang="en-US" altLang="ko-KR" sz="2000" b="1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(R1)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10378627" y="3429443"/>
            <a:ext cx="706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6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77" y="1975876"/>
            <a:ext cx="5095875" cy="1504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39" y="3480826"/>
            <a:ext cx="2870199" cy="5177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841939" y="3480826"/>
            <a:ext cx="2870200" cy="5177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290" y="1838007"/>
            <a:ext cx="2863850" cy="5177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48289" y="1838007"/>
            <a:ext cx="2863850" cy="5177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50739" y="1272805"/>
            <a:ext cx="125662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#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위치 선정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41939" y="2449047"/>
            <a:ext cx="2415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1) </a:t>
            </a:r>
            <a:r>
              <a:rPr lang="ko-KR" altLang="en-US" sz="1600" dirty="0" err="1" smtClean="0">
                <a:latin typeface="a고딕11" panose="02020600000000000000" pitchFamily="18" charset="-127"/>
                <a:ea typeface="a고딕11" panose="02020600000000000000" pitchFamily="18" charset="-127"/>
              </a:rPr>
              <a:t>네임펜</a:t>
            </a:r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 마크 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48289" y="4091866"/>
            <a:ext cx="3461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2</a:t>
            </a:r>
            <a:r>
              <a:rPr lang="en-US" altLang="ko-KR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픽셀 범위 지정하여 노란 부분만 표시</a:t>
            </a:r>
            <a:endParaRPr lang="ko-KR" altLang="en-US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335841" y="698500"/>
            <a:ext cx="3228105" cy="265577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5841" y="555255"/>
            <a:ext cx="328487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2000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단계 별 알고리즘 설명 </a:t>
            </a:r>
            <a:r>
              <a:rPr lang="en-US" altLang="ko-KR" sz="2000" b="1" dirty="0">
                <a:latin typeface="a프로젝트" panose="02020600000000000000" pitchFamily="18" charset="-127"/>
                <a:ea typeface="a프로젝트" panose="02020600000000000000" pitchFamily="18" charset="-127"/>
              </a:rPr>
              <a:t>(R1)</a:t>
            </a:r>
            <a:endParaRPr lang="en-US" altLang="ko-KR" sz="2000" dirty="0">
              <a:latin typeface="a프로젝트" panose="02020600000000000000" pitchFamily="18" charset="-127"/>
              <a:ea typeface="a프로젝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62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04" y="1949488"/>
            <a:ext cx="4267200" cy="1571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350" y="1822371"/>
            <a:ext cx="3502499" cy="1194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65104" y="1277698"/>
            <a:ext cx="1199532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#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정밀 조정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9350" y="3122936"/>
            <a:ext cx="2415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1" panose="02020600000000000000" pitchFamily="18" charset="-127"/>
                <a:ea typeface="a고딕11" panose="02020600000000000000" pitchFamily="18" charset="-127"/>
              </a:rPr>
              <a:t>1) </a:t>
            </a:r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좌표</a:t>
            </a:r>
            <a:endParaRPr lang="en-US" altLang="ko-KR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9350" y="5645182"/>
            <a:ext cx="2415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2) </a:t>
            </a:r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펜 </a:t>
            </a:r>
            <a:r>
              <a:rPr lang="en-US" altLang="ko-KR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3</a:t>
            </a:r>
            <a:r>
              <a:rPr lang="ko-KR" altLang="en-US" sz="1600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등분</a:t>
            </a:r>
            <a:endParaRPr lang="ko-KR" altLang="en-US" sz="16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752" y="3859504"/>
            <a:ext cx="913743" cy="17245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319" y="3846804"/>
            <a:ext cx="415930" cy="17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04" y="1976198"/>
            <a:ext cx="5602396" cy="2129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904" y="1824830"/>
            <a:ext cx="3891190" cy="7821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65104" y="1277698"/>
            <a:ext cx="1216623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#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배열 선언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0904" y="2775999"/>
            <a:ext cx="2415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정답의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hsv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 배열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62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0D025-DB74-465F-A217-79CBD9C5B768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87" y="1286352"/>
            <a:ext cx="5099030" cy="5121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8787" y="865744"/>
            <a:ext cx="976746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#</a:t>
            </a:r>
            <a:r>
              <a:rPr lang="ko-KR" altLang="en-US" dirty="0" smtClean="0">
                <a:latin typeface="a고딕11" panose="02020600000000000000" pitchFamily="18" charset="-127"/>
                <a:ea typeface="a고딕11" panose="02020600000000000000" pitchFamily="18" charset="-127"/>
              </a:rPr>
              <a:t>시각화</a:t>
            </a:r>
            <a:endParaRPr lang="ko-KR" altLang="en-US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17" y="1286352"/>
            <a:ext cx="4739704" cy="51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</TotalTime>
  <Words>878</Words>
  <Application>Microsoft Office PowerPoint</Application>
  <PresentationFormat>와이드스크린</PresentationFormat>
  <Paragraphs>211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Arial</vt:lpstr>
      <vt:lpstr>a프로젝트</vt:lpstr>
      <vt:lpstr>굴림</vt:lpstr>
      <vt:lpstr>a고딕11</vt:lpstr>
      <vt:lpstr>a타이틀고딕3</vt:lpstr>
      <vt:lpstr>맑은 고딕</vt:lpstr>
      <vt:lpstr>Office 테마</vt:lpstr>
      <vt:lpstr>영상처리에 기반한 네임펜 포장 불량 자동분석 툴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3주차</vt:lpstr>
      <vt:lpstr>4주차</vt:lpstr>
      <vt:lpstr>5주차</vt:lpstr>
      <vt:lpstr>PowerPoint 프레젠테이션</vt:lpstr>
      <vt:lpstr>6주차</vt:lpstr>
      <vt:lpstr>PowerPoint 프레젠테이션</vt:lpstr>
      <vt:lpstr>PowerPoint 프레젠테이션</vt:lpstr>
      <vt:lpstr>PowerPoint 프레젠테이션</vt:lpstr>
      <vt:lpstr>PowerPoint 프레젠테이션</vt:lpstr>
      <vt:lpstr>7주차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영상처리에 기반한 네임펜 퐂아 불량 자동분석 툴</dc:title>
  <dc:creator>임소정</dc:creator>
  <cp:lastModifiedBy>임소정</cp:lastModifiedBy>
  <cp:revision>238</cp:revision>
  <dcterms:created xsi:type="dcterms:W3CDTF">2020-04-30T11:53:28Z</dcterms:created>
  <dcterms:modified xsi:type="dcterms:W3CDTF">2020-05-07T03:58:04Z</dcterms:modified>
</cp:coreProperties>
</file>